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2" r:id="rId10"/>
    <p:sldId id="266" r:id="rId11"/>
    <p:sldId id="267" r:id="rId12"/>
    <p:sldId id="268" r:id="rId13"/>
    <p:sldId id="269" r:id="rId14"/>
    <p:sldId id="270" r:id="rId15"/>
    <p:sldId id="273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WuDEuE5nrqx9hIcuXjNqvwe1n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A11D"/>
    <a:srgbClr val="FF4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981A38-FF29-4DD6-A73C-866B8E94F2EE}">
  <a:tblStyle styleId="{02981A38-FF29-4DD6-A73C-866B8E94F2E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69" autoAdjust="0"/>
  </p:normalViewPr>
  <p:slideViewPr>
    <p:cSldViewPr snapToGrid="0">
      <p:cViewPr varScale="1">
        <p:scale>
          <a:sx n="66" d="100"/>
          <a:sy n="66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517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 dirty="0"/>
              <a:t>(Lucas) : Hola nos presentamos somos un grupo de estudiantes de la Universidad Nacional de la Matanza.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/>
            </a:r>
            <a:br>
              <a:rPr lang="es-AR" dirty="0"/>
            </a:b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355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 dirty="0" smtClean="0"/>
              <a:t>Rober:</a:t>
            </a:r>
            <a:r>
              <a:rPr lang="es-AR" baseline="0" dirty="0" smtClean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 dirty="0"/>
              <a:t>Entre nuestra competencia se encuentran diversas aplicaciones móviles que solo cuentan con una galería de </a:t>
            </a:r>
            <a:r>
              <a:rPr lang="es-AR" dirty="0" smtClean="0"/>
              <a:t>fotos o videos, y simples buscadores.</a:t>
            </a:r>
            <a:endParaRPr lang="es-A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 dirty="0" smtClean="0"/>
              <a:t>- Nosotros nos </a:t>
            </a:r>
            <a:r>
              <a:rPr lang="es-AR" baseline="0" dirty="0" smtClean="0"/>
              <a:t>destacamos por </a:t>
            </a:r>
            <a:r>
              <a:rPr lang="es-AR" dirty="0" smtClean="0"/>
              <a:t>la integración con Pinterest y YouTube, esto</a:t>
            </a:r>
            <a:r>
              <a:rPr lang="es-AR" baseline="0" dirty="0" smtClean="0"/>
              <a:t> expande las posibilidades de ideas y diseños</a:t>
            </a:r>
            <a:r>
              <a:rPr lang="es-A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es-AR" dirty="0" smtClean="0"/>
              <a:t>-</a:t>
            </a:r>
            <a:r>
              <a:rPr lang="es-AR" baseline="0" dirty="0" smtClean="0"/>
              <a:t> </a:t>
            </a:r>
            <a:r>
              <a:rPr lang="es-AR" dirty="0" smtClean="0"/>
              <a:t>La búsqueda de</a:t>
            </a:r>
            <a:r>
              <a:rPr lang="es-AR" baseline="0" dirty="0" smtClean="0"/>
              <a:t> transformaciones mediante la cámara del celular.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es-AR" baseline="0" dirty="0" smtClean="0"/>
              <a:t>- También posibilitamos al usuario subir publicaciones, comentarios y calificaciones.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es-AR" baseline="0" dirty="0" smtClean="0"/>
              <a:t>- Y por ultimo, ofrecemos una menor cantidad de publicidad para que el usuario tenga una mejor experiencia de uso.</a:t>
            </a:r>
            <a:r>
              <a:rPr lang="es-AR" dirty="0"/>
              <a:t/>
            </a:r>
            <a:br>
              <a:rPr lang="es-AR" dirty="0"/>
            </a:br>
            <a:r>
              <a:rPr lang="es-AR" dirty="0"/>
              <a:t/>
            </a:r>
            <a:br>
              <a:rPr lang="es-AR" dirty="0"/>
            </a:br>
            <a:endParaRPr dirty="0"/>
          </a:p>
        </p:txBody>
      </p:sp>
      <p:sp>
        <p:nvSpPr>
          <p:cNvPr id="245" name="Google Shape;24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3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MIKE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Suscripción mensual.(1 verde)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Beneficios: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s-AR" sz="1200" baseline="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Ayuda </a:t>
            </a: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priorizada por parte de la comunidad.(1 vez por </a:t>
            </a:r>
            <a:r>
              <a:rPr lang="es-AR" sz="1200" dirty="0" err="1">
                <a:latin typeface="Arial"/>
                <a:ea typeface="Arial"/>
                <a:cs typeface="Arial"/>
                <a:sym typeface="Arial"/>
              </a:rPr>
              <a:t>dia</a:t>
            </a: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s-AR" sz="1200" baseline="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Recomendación, </a:t>
            </a: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para que los usuarios decidan que contenido propio se realizara, </a:t>
            </a:r>
            <a:r>
              <a:rPr lang="es-AR" sz="1200" dirty="0" err="1">
                <a:latin typeface="Arial"/>
                <a:ea typeface="Arial"/>
                <a:cs typeface="Arial"/>
                <a:sym typeface="Arial"/>
              </a:rPr>
              <a:t>votacion</a:t>
            </a: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 semanal, usuarios tienen mayor validez su voto(10 votos x subscriptor-5 veces por semana/ usuario normal 1 voto- solo vota)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- Estimamos </a:t>
            </a: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100 usuarios el primer mes, 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s-AR" sz="1200" baseline="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Venta </a:t>
            </a: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de videos personalizados para capacitación empresarial o de talleres, hecha por nosotros (Por solicitud de video 5 verdes</a:t>
            </a: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s-AR" sz="1200" baseline="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Patrocinadores</a:t>
            </a: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, estimamos un ingreso mensual de 1000 verdes al mes.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- Comisión </a:t>
            </a: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por venta en </a:t>
            </a: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eCommerce </a:t>
            </a:r>
            <a:r>
              <a:rPr lang="es-AR" sz="1200" dirty="0">
                <a:latin typeface="Arial"/>
                <a:ea typeface="Arial"/>
                <a:cs typeface="Arial"/>
                <a:sym typeface="Arial"/>
              </a:rPr>
              <a:t>futuro</a:t>
            </a:r>
            <a:r>
              <a:rPr lang="es-AR" sz="1200" dirty="0" smtClean="0"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271" name="Google Shape;27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099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81" name="Google Shape;28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A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8445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/>
            </a:r>
            <a:br>
              <a:rPr lang="es-AR" dirty="0"/>
            </a:br>
            <a:r>
              <a:rPr lang="es-AR" dirty="0"/>
              <a:t/>
            </a:r>
            <a:br>
              <a:rPr lang="es-AR" dirty="0"/>
            </a:br>
            <a:r>
              <a:rPr lang="es-AR" dirty="0"/>
              <a:t/>
            </a:r>
            <a:br>
              <a:rPr lang="es-AR" dirty="0"/>
            </a:br>
            <a:endParaRPr dirty="0"/>
          </a:p>
        </p:txBody>
      </p:sp>
      <p:sp>
        <p:nvSpPr>
          <p:cNvPr id="290" name="Google Shape;29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05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Lucas: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un futuro cercano vamos a :</a:t>
            </a:r>
            <a:endParaRPr lang="es-AR" sz="1200" b="0" i="0" u="none" strike="noStrike" dirty="0" smtClean="0">
              <a:solidFill>
                <a:schemeClr val="dk1"/>
              </a:solidFill>
              <a:effectLst/>
              <a:latin typeface="Calibri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Crear una plataforma eCommerce para que los usuarios puedan vender sus productos transformados y de esto vamos a poder cobrar comisiones.</a:t>
            </a:r>
            <a:endParaRPr lang="es-AR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También vamos a crear un sistema de logros y recompensas.</a:t>
            </a:r>
            <a:endParaRPr lang="es-AR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Para los más chicos, crearemos juegos para la concientización.</a:t>
            </a:r>
            <a:endParaRPr lang="es-AR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Aquellos usuarios que quieran van a poder donar productos transformados</a:t>
            </a:r>
            <a:r>
              <a:rPr lang="es-AR" sz="12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los</a:t>
            </a: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más necesitados.</a:t>
            </a:r>
          </a:p>
          <a:p>
            <a:pPr marL="22860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Y por</a:t>
            </a:r>
            <a:r>
              <a:rPr lang="es-AR" sz="12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ultimo, queremos llevar nuestra aplicación a dispositivos con sistemas operativos iOS.</a:t>
            </a:r>
            <a:r>
              <a:rPr lang="es-AR" dirty="0" smtClean="0"/>
              <a:t/>
            </a:r>
            <a:br>
              <a:rPr lang="es-AR" dirty="0" smtClean="0"/>
            </a:br>
            <a:endParaRPr dirty="0"/>
          </a:p>
        </p:txBody>
      </p:sp>
      <p:sp>
        <p:nvSpPr>
          <p:cNvPr id="304" name="Google Shape;30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905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Lucas: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un futuro cercano vamos a :</a:t>
            </a:r>
            <a:endParaRPr lang="es-AR" sz="1200" b="0" i="0" u="none" strike="noStrike" dirty="0" smtClean="0">
              <a:solidFill>
                <a:schemeClr val="dk1"/>
              </a:solidFill>
              <a:effectLst/>
              <a:latin typeface="Calibri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Crear una plataforma eCommerce para que los usuarios puedan vender sus productos transformados y de esto vamos a poder cobrar comisiones.</a:t>
            </a:r>
            <a:endParaRPr lang="es-AR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También vamos a crear un sistema de logros y recompensas.</a:t>
            </a:r>
            <a:endParaRPr lang="es-AR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Para los más chicos, crearemos juegos para la concientización.</a:t>
            </a:r>
            <a:endParaRPr lang="es-AR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Aquellos usuarios que quieran van a poder donar productos transformados</a:t>
            </a:r>
            <a:r>
              <a:rPr lang="es-AR" sz="12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los</a:t>
            </a: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más necesitados.</a:t>
            </a:r>
          </a:p>
          <a:p>
            <a:pPr marL="22860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s-A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Y por</a:t>
            </a:r>
            <a:r>
              <a:rPr lang="es-AR" sz="12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ultimo, queremos llevar nuestra aplicación a dispositivos con sistemas operativos iOS.</a:t>
            </a:r>
            <a:r>
              <a:rPr lang="es-AR" dirty="0" smtClean="0"/>
              <a:t/>
            </a:r>
            <a:br>
              <a:rPr lang="es-AR" dirty="0" smtClean="0"/>
            </a:br>
            <a:endParaRPr dirty="0"/>
          </a:p>
        </p:txBody>
      </p:sp>
      <p:sp>
        <p:nvSpPr>
          <p:cNvPr id="304" name="Google Shape;30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7908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GRACIAS TOTALES!!!</a:t>
            </a:r>
            <a:br>
              <a:rPr lang="es-AR"/>
            </a:br>
            <a:endParaRPr/>
          </a:p>
        </p:txBody>
      </p:sp>
      <p:sp>
        <p:nvSpPr>
          <p:cNvPr id="317" name="Google Shape;31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58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Nos presentamos somos el equipo de todavía sirve, Roberto </a:t>
            </a:r>
            <a:r>
              <a:rPr lang="es-AR" dirty="0" err="1"/>
              <a:t>Fernandez</a:t>
            </a:r>
            <a:r>
              <a:rPr lang="es-AR" dirty="0"/>
              <a:t> y quien les habla Lucas </a:t>
            </a:r>
            <a:r>
              <a:rPr lang="es-AR" dirty="0" err="1"/>
              <a:t>Ranoni</a:t>
            </a:r>
            <a:r>
              <a:rPr lang="es-AR" dirty="0"/>
              <a:t>.</a:t>
            </a: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90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/>
              <a:t>(Lucas) : Estos desechos que no son reutilizados se sepultan en espacios verdes que pueden ser usados para otros fines.</a:t>
            </a:r>
            <a:endParaRPr b="0"/>
          </a:p>
        </p:txBody>
      </p:sp>
      <p:sp>
        <p:nvSpPr>
          <p:cNvPr id="110" name="Google Shape;11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4315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449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/>
              <a:t>(LUCAS) : </a:t>
            </a:r>
            <a:r>
              <a:rPr lang="es-AR" dirty="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Según un informe de TNS Gallup sobre reciclado y reutilización, un 53% de argentinos, sabe poco o nada sobre los temas vinculados al tratamiento, la reutilización y el reciclado de basura. </a:t>
            </a:r>
            <a:r>
              <a:rPr lang="es-A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TNS brinda consultoría a los </a:t>
            </a:r>
            <a:r>
              <a:rPr lang="es-AR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clientes(compañía</a:t>
            </a:r>
            <a:r>
              <a:rPr lang="es-AR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consultora de mercado a nivel mundial</a:t>
            </a:r>
            <a:r>
              <a:rPr lang="es-AR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s-A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 cerca de nuevos mercados, innovación, cambio de marca.</a:t>
            </a:r>
            <a:endParaRPr dirty="0">
              <a:solidFill>
                <a:srgbClr val="1C1C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latin typeface="Arial"/>
                <a:ea typeface="Arial"/>
                <a:cs typeface="Arial"/>
                <a:sym typeface="Arial"/>
              </a:rPr>
              <a:t>Aproximadamente el 40% de la basura de la Ciudad de Buenos Aires es plástico, vidrio, tela y demás materiales que pueden ser reutilizados.</a:t>
            </a:r>
            <a:endParaRPr dirty="0">
              <a:solidFill>
                <a:srgbClr val="1C1C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647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(Rober) : 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Nosotros proponemos una aplicación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móvil que brinda información sobre cómo reutilizar objetos que ya no se utilizan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En este ejemplo vemos como </a:t>
            </a:r>
            <a:r>
              <a:rPr lang="es-AR" sz="1200" b="0" i="0" u="none" strike="noStrike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una botella de plástico junto con otros elementos como una lámpara y una planta se convierten en otros productos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AR" sz="1200" b="0" i="0" u="none" strike="noStrike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como un portalámparas y un florero,</a:t>
            </a:r>
            <a:endParaRPr b="0" dirty="0"/>
          </a:p>
        </p:txBody>
      </p:sp>
      <p:sp>
        <p:nvSpPr>
          <p:cNvPr id="144" name="Google Shape;1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323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(Rober) : </a:t>
            </a:r>
            <a:endParaRPr lang="es-AR" sz="1200" b="0" i="0" u="none" strike="noStrik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s-AR" sz="1200" b="0" i="0" u="none" strike="noStrik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funciona así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mediante el uso de la cámara del celular y la inteligencia artificial de 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se identifica el objeto que tenemos en frente.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/>
            </a:r>
            <a:br>
              <a:rPr lang="es-AR" dirty="0"/>
            </a:br>
            <a:r>
              <a:rPr lang="es-AR" dirty="0"/>
              <a:t/>
            </a:r>
            <a:br>
              <a:rPr lang="es-AR" dirty="0"/>
            </a:br>
            <a:endParaRPr dirty="0"/>
          </a:p>
        </p:txBody>
      </p:sp>
      <p:sp>
        <p:nvSpPr>
          <p:cNvPr id="184" name="Google Shape;18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973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(Rober) </a:t>
            </a:r>
            <a:endParaRPr lang="es-AR" sz="1200" b="0" i="0" u="none" strike="noStrik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la app pasa a mostrarnos una guía con fotos, de los pasos a seguir para llegar a la transformación. 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 se acompaña con 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enlaces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otras redes sociales como Pinterest y 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videos relacionados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YouTube para tener una mayor disponibilidad de ideas. 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finalizado, el usuario puede participar comentando cómo fue su experiencia , 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puntuar,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compartir su transformación con otros usuarios. 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/>
            </a:r>
            <a:br>
              <a:rPr lang="es-AR" dirty="0"/>
            </a:br>
            <a:r>
              <a:rPr lang="es-AR" dirty="0"/>
              <a:t/>
            </a:r>
            <a:br>
              <a:rPr lang="es-AR" dirty="0"/>
            </a:br>
            <a:r>
              <a:rPr lang="es-AR" dirty="0"/>
              <a:t/>
            </a:r>
            <a:br>
              <a:rPr lang="es-AR" dirty="0"/>
            </a:br>
            <a:endParaRPr dirty="0"/>
          </a:p>
        </p:txBody>
      </p:sp>
      <p:sp>
        <p:nvSpPr>
          <p:cNvPr id="209" name="Google Shape;20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189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(Rober) </a:t>
            </a:r>
            <a:r>
              <a:rPr lang="es-AR" dirty="0" smtClean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Bien, los beneficios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 son: </a:t>
            </a:r>
            <a:endParaRPr lang="es-AR" sz="1200" b="0" i="0" u="none" strike="noStrik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un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aporte a la economía doméstica ya que obviamos comprar nuevos productos. 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Una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reducción en el tiempo en la búsqueda de tutoriales ya que la mayor parte están concentrados en la app. 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Por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último, son los propios usuario los que validan cada tutorial.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medio ambiente: </a:t>
            </a:r>
            <a:endParaRPr lang="es-AR" sz="1200" b="0" i="0" u="none" strike="noStrik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s-AR" sz="1200" b="0" i="0" u="none" strike="noStrik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una 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disminución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consumo de recursos naturales que serían destinados para la creación de nuevos productos. 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Una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menor producción de desechos lo que se traduce en una reducción </a:t>
            </a:r>
            <a:r>
              <a:rPr lang="es-AR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 contaminación </a:t>
            </a:r>
            <a:r>
              <a:rPr lang="es-A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ambiental.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/>
            </a:r>
            <a:br>
              <a:rPr lang="es-AR" dirty="0"/>
            </a:br>
            <a:r>
              <a:rPr lang="es-AR" dirty="0"/>
              <a:t/>
            </a:r>
            <a:br>
              <a:rPr lang="es-AR" dirty="0"/>
            </a:br>
            <a:r>
              <a:rPr lang="es-AR" dirty="0"/>
              <a:t/>
            </a:r>
            <a:br>
              <a:rPr lang="es-AR" dirty="0"/>
            </a:br>
            <a:endParaRPr dirty="0"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11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1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image" Target="../media/image5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-781316" y="431739"/>
            <a:ext cx="12191999" cy="2440817"/>
            <a:chOff x="-7593" y="173140"/>
            <a:chExt cx="12191999" cy="24408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7593" y="173140"/>
              <a:ext cx="12191999" cy="244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84066" y="744365"/>
              <a:ext cx="238127" cy="37483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8292" y="431739"/>
            <a:ext cx="1273093" cy="223050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106;p2"/>
          <p:cNvSpPr/>
          <p:nvPr/>
        </p:nvSpPr>
        <p:spPr>
          <a:xfrm rot="-5400000">
            <a:off x="9927112" y="4600861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1"/>
          <p:cNvGrpSpPr/>
          <p:nvPr/>
        </p:nvGrpSpPr>
        <p:grpSpPr>
          <a:xfrm>
            <a:off x="7258286" y="1058149"/>
            <a:ext cx="4567011" cy="914308"/>
            <a:chOff x="-7593" y="173140"/>
            <a:chExt cx="12191999" cy="244081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pic>
          <p:nvPicPr>
            <p:cNvPr id="251" name="Google Shape;251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593" y="173140"/>
              <a:ext cx="12191999" cy="244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84066" y="744365"/>
              <a:ext cx="238127" cy="37483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253" name="Google Shape;25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5971" y="1185511"/>
            <a:ext cx="319976" cy="56061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54" name="Google Shape;254;p11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5759" y="2785007"/>
            <a:ext cx="498626" cy="49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5759" y="3531180"/>
            <a:ext cx="498626" cy="49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6729" y="4266322"/>
            <a:ext cx="498626" cy="49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15934" y="4993112"/>
            <a:ext cx="498626" cy="49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5759" y="2076350"/>
            <a:ext cx="498626" cy="49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4686" y="4240756"/>
            <a:ext cx="498626" cy="49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45565" y="3531180"/>
            <a:ext cx="498626" cy="49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45565" y="2785008"/>
            <a:ext cx="498626" cy="49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78891" y="4993113"/>
            <a:ext cx="498626" cy="49931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Competencia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26" name="Google Shape;232;p10"/>
          <p:cNvSpPr txBox="1">
            <a:spLocks/>
          </p:cNvSpPr>
          <p:nvPr/>
        </p:nvSpPr>
        <p:spPr>
          <a:xfrm>
            <a:off x="219911" y="34725"/>
            <a:ext cx="1400537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000"/>
            </a:pPr>
            <a:r>
              <a:rPr lang="es-AR" sz="32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la</a:t>
            </a:r>
            <a:endParaRPr lang="es-AR"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28" name="Google Shape;237;p10"/>
          <p:cNvSpPr txBox="1"/>
          <p:nvPr/>
        </p:nvSpPr>
        <p:spPr>
          <a:xfrm>
            <a:off x="824812" y="1787791"/>
            <a:ext cx="3947485" cy="3785611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Pinterest + YouTube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Búsqueda por cámara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Subida de publicación</a:t>
            </a: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Comentarios y calificación</a:t>
            </a:r>
            <a:endParaRPr lang="es-AR"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Publicidad</a:t>
            </a:r>
            <a:endParaRPr lang="es-AR"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42417" y="1071441"/>
            <a:ext cx="2441694" cy="71635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s-AR" sz="2400" dirty="0" smtClean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COMPETENCIA</a:t>
            </a:r>
            <a:endParaRPr lang="es-AR" sz="24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34" name="Google Shape;265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54686" y="2076641"/>
            <a:ext cx="498626" cy="49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Negocio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9" name="Google Shape;232;p10"/>
          <p:cNvSpPr txBox="1">
            <a:spLocks/>
          </p:cNvSpPr>
          <p:nvPr/>
        </p:nvSpPr>
        <p:spPr>
          <a:xfrm>
            <a:off x="106697" y="26016"/>
            <a:ext cx="2558123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000"/>
            </a:pPr>
            <a:r>
              <a:rPr lang="es-AR" sz="2800" dirty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p</a:t>
            </a:r>
            <a:r>
              <a:rPr lang="es-AR" sz="28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lan de</a:t>
            </a:r>
            <a:endParaRPr lang="es-AR" sz="48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0" name="Google Shape;237;p10"/>
          <p:cNvSpPr txBox="1"/>
          <p:nvPr/>
        </p:nvSpPr>
        <p:spPr>
          <a:xfrm>
            <a:off x="840665" y="2056655"/>
            <a:ext cx="4195994" cy="3046948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Suscripciones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Patrocinadores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Donaciones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Venta de Productos (Futuro)</a:t>
            </a:r>
            <a:endParaRPr lang="es-AR"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2" name="Google Shape;26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815" y="3064466"/>
            <a:ext cx="408025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114" y="3793809"/>
            <a:ext cx="408025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115" y="4523152"/>
            <a:ext cx="408025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814" y="2374770"/>
            <a:ext cx="408025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862" y="1346422"/>
            <a:ext cx="6292209" cy="448901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98" y="3979713"/>
            <a:ext cx="4626839" cy="2878282"/>
          </a:xfrm>
          <a:prstGeom prst="rect">
            <a:avLst/>
          </a:prstGeom>
        </p:spPr>
      </p:pic>
      <p:sp>
        <p:nvSpPr>
          <p:cNvPr id="6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 txBox="1">
            <a:spLocks noGrp="1"/>
          </p:cNvSpPr>
          <p:nvPr>
            <p:ph type="ctrTitle"/>
          </p:nvPr>
        </p:nvSpPr>
        <p:spPr>
          <a:xfrm>
            <a:off x="156754" y="0"/>
            <a:ext cx="12035246" cy="143691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Overlock"/>
              <a:buNone/>
            </a:pPr>
            <a:r>
              <a:rPr lang="es-AR" sz="4800" dirty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Relevamiento</a:t>
            </a:r>
            <a:endParaRPr sz="48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1"/>
          </p:nvPr>
        </p:nvSpPr>
        <p:spPr>
          <a:xfrm>
            <a:off x="505096" y="126646"/>
            <a:ext cx="6210481" cy="638527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s-AR" dirty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el</a:t>
            </a:r>
            <a:endParaRPr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7" name="Google Shape;276;p12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20" y="1904214"/>
            <a:ext cx="1621720" cy="291627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Google Shape;286;p13"/>
          <p:cNvSpPr txBox="1"/>
          <p:nvPr/>
        </p:nvSpPr>
        <p:spPr>
          <a:xfrm>
            <a:off x="4495419" y="4952339"/>
            <a:ext cx="2127118" cy="9330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algn="ctr"/>
            <a:r>
              <a:rPr lang="es-AR" sz="1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Gustavo </a:t>
            </a:r>
            <a:r>
              <a:rPr lang="es-AR" sz="18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Vallejos</a:t>
            </a:r>
            <a:endParaRPr lang="es-AR" sz="1800" i="1" dirty="0" smtClean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8100"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AR" sz="1600" i="1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Manualidades </a:t>
            </a:r>
            <a:r>
              <a:rPr lang="es-AR" sz="1600" i="1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con </a:t>
            </a:r>
            <a:endParaRPr lang="es-AR" sz="1600" i="1" dirty="0" smtClean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8100"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AR" sz="1600" i="1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productos reciclados</a:t>
            </a:r>
          </a:p>
        </p:txBody>
      </p:sp>
      <p:sp>
        <p:nvSpPr>
          <p:cNvPr id="12" name="Google Shape;286;p13"/>
          <p:cNvSpPr txBox="1"/>
          <p:nvPr/>
        </p:nvSpPr>
        <p:spPr>
          <a:xfrm>
            <a:off x="903790" y="4952339"/>
            <a:ext cx="2179957" cy="9330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algn="ctr"/>
            <a:r>
              <a:rPr lang="es-AR" sz="18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Romina Velázquez</a:t>
            </a:r>
            <a:endParaRPr lang="es-AR" sz="1800" i="1" dirty="0" smtClean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8100"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AR" sz="1600" i="1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Manualidades </a:t>
            </a:r>
            <a:r>
              <a:rPr lang="es-AR" sz="1600" i="1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con </a:t>
            </a:r>
            <a:endParaRPr lang="es-AR" sz="1600" i="1" dirty="0" smtClean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8100"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AR" sz="1600" i="1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productos reciclados</a:t>
            </a:r>
          </a:p>
        </p:txBody>
      </p:sp>
      <p:sp>
        <p:nvSpPr>
          <p:cNvPr id="13" name="Google Shape;286;p13"/>
          <p:cNvSpPr txBox="1"/>
          <p:nvPr/>
        </p:nvSpPr>
        <p:spPr>
          <a:xfrm>
            <a:off x="7762754" y="4952339"/>
            <a:ext cx="2248808" cy="9330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algn="ctr"/>
            <a:r>
              <a:rPr lang="es-AR" sz="18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Roxana Velázquez</a:t>
            </a:r>
            <a:endParaRPr lang="es-AR" sz="1800" i="1" dirty="0" smtClean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8100"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AR" sz="1600" i="1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Manualidades </a:t>
            </a:r>
            <a:r>
              <a:rPr lang="es-AR" sz="1600" i="1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con </a:t>
            </a:r>
            <a:endParaRPr lang="es-AR" sz="1600" i="1" dirty="0" smtClean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8100"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AR" sz="1600" i="1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productos reciclados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28665" y="1891919"/>
            <a:ext cx="1635552" cy="29076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241" y="1898172"/>
            <a:ext cx="1643804" cy="2922319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4"/>
          <p:cNvPicPr preferRelativeResize="0"/>
          <p:nvPr/>
        </p:nvPicPr>
        <p:blipFill rotWithShape="1">
          <a:blip r:embed="rId3">
            <a:alphaModFix/>
            <a:biLevel thresh="25000"/>
          </a:blip>
          <a:srcRect/>
          <a:stretch/>
        </p:blipFill>
        <p:spPr>
          <a:xfrm>
            <a:off x="8182321" y="1603675"/>
            <a:ext cx="2338483" cy="167034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96" name="Google Shape;296;p14"/>
          <p:cNvPicPr preferRelativeResize="0"/>
          <p:nvPr/>
        </p:nvPicPr>
        <p:blipFill rotWithShape="1">
          <a:blip r:embed="rId4">
            <a:alphaModFix/>
            <a:lum bright="70000" contrast="-70000"/>
          </a:blip>
          <a:srcRect/>
          <a:stretch/>
        </p:blipFill>
        <p:spPr>
          <a:xfrm>
            <a:off x="9716928" y="1681413"/>
            <a:ext cx="656940" cy="5310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98" name="Google Shape;298;p14"/>
          <p:cNvPicPr preferRelativeResize="0"/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1978146" y="4166534"/>
            <a:ext cx="1040386" cy="104038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18233" y="4534327"/>
            <a:ext cx="304800" cy="304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00" name="Google Shape;300;p14"/>
          <p:cNvSpPr/>
          <p:nvPr/>
        </p:nvSpPr>
        <p:spPr>
          <a:xfrm rot="-5400000">
            <a:off x="9927112" y="4593111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Tecnología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7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820091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32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la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8" name="Google Shape;232;p10"/>
          <p:cNvSpPr txBox="1">
            <a:spLocks/>
          </p:cNvSpPr>
          <p:nvPr/>
        </p:nvSpPr>
        <p:spPr>
          <a:xfrm>
            <a:off x="1539660" y="2799690"/>
            <a:ext cx="1820091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000"/>
            </a:pPr>
            <a:r>
              <a:rPr lang="es-AR" dirty="0" smtClean="0">
                <a:solidFill>
                  <a:schemeClr val="lt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Overlock"/>
                <a:sym typeface="Overlock"/>
              </a:rPr>
              <a:t>&lt;backend&gt;</a:t>
            </a:r>
            <a:endParaRPr lang="es-AR" sz="4400" dirty="0">
              <a:solidFill>
                <a:schemeClr val="lt1"/>
              </a:solidFill>
              <a:latin typeface="Roboto Thin" panose="02000000000000000000" pitchFamily="2" charset="0"/>
              <a:ea typeface="Roboto Thin" panose="02000000000000000000" pitchFamily="2" charset="0"/>
              <a:cs typeface="Overlock"/>
              <a:sym typeface="Overlock"/>
            </a:endParaRPr>
          </a:p>
        </p:txBody>
      </p:sp>
      <p:sp>
        <p:nvSpPr>
          <p:cNvPr id="20" name="Google Shape;232;p10"/>
          <p:cNvSpPr txBox="1">
            <a:spLocks/>
          </p:cNvSpPr>
          <p:nvPr/>
        </p:nvSpPr>
        <p:spPr>
          <a:xfrm>
            <a:off x="1588293" y="5106627"/>
            <a:ext cx="1820091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000"/>
            </a:pPr>
            <a:r>
              <a:rPr lang="es-AR" dirty="0" smtClean="0">
                <a:solidFill>
                  <a:schemeClr val="lt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Overlock"/>
                <a:sym typeface="Overlock"/>
              </a:rPr>
              <a:t>{frontend}</a:t>
            </a:r>
            <a:endParaRPr lang="es-AR" sz="4400" dirty="0">
              <a:solidFill>
                <a:schemeClr val="lt1"/>
              </a:solidFill>
              <a:latin typeface="Roboto Thin" panose="02000000000000000000" pitchFamily="2" charset="0"/>
              <a:ea typeface="Roboto Thin" panose="02000000000000000000" pitchFamily="2" charset="0"/>
              <a:cs typeface="Overlock"/>
              <a:sym typeface="Overlock"/>
            </a:endParaRPr>
          </a:p>
        </p:txBody>
      </p:sp>
      <p:sp>
        <p:nvSpPr>
          <p:cNvPr id="21" name="Google Shape;232;p10"/>
          <p:cNvSpPr txBox="1">
            <a:spLocks/>
          </p:cNvSpPr>
          <p:nvPr/>
        </p:nvSpPr>
        <p:spPr>
          <a:xfrm>
            <a:off x="8343349" y="2540561"/>
            <a:ext cx="2213503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000"/>
            </a:pPr>
            <a:r>
              <a:rPr lang="es-AR" dirty="0" smtClean="0">
                <a:solidFill>
                  <a:schemeClr val="lt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Overlock"/>
                <a:sym typeface="Overlock"/>
              </a:rPr>
              <a:t>[hosting + DB]</a:t>
            </a:r>
            <a:endParaRPr lang="es-AR" sz="4400" dirty="0">
              <a:solidFill>
                <a:schemeClr val="lt1"/>
              </a:solidFill>
              <a:latin typeface="Roboto Thin" panose="02000000000000000000" pitchFamily="2" charset="0"/>
              <a:ea typeface="Roboto Thin" panose="02000000000000000000" pitchFamily="2" charset="0"/>
              <a:cs typeface="Overlock"/>
              <a:sym typeface="Overlock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8508901" y="4166534"/>
            <a:ext cx="1820091" cy="2183741"/>
            <a:chOff x="8404400" y="4090195"/>
            <a:chExt cx="1820091" cy="2183741"/>
          </a:xfrm>
        </p:grpSpPr>
        <p:sp>
          <p:nvSpPr>
            <p:cNvPr id="22" name="Google Shape;232;p10"/>
            <p:cNvSpPr txBox="1">
              <a:spLocks/>
            </p:cNvSpPr>
            <p:nvPr/>
          </p:nvSpPr>
          <p:spPr>
            <a:xfrm>
              <a:off x="8404400" y="4480682"/>
              <a:ext cx="1820091" cy="8127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406400" algn="ctr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81000" algn="ctr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ctr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ctr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ctr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ctr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ctr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ctr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ctr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  <a:defRPr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chemeClr val="lt1"/>
                </a:buClr>
                <a:buSzPts val="2000"/>
              </a:pPr>
              <a:r>
                <a:rPr lang="es-AR" sz="3200" dirty="0" smtClean="0">
                  <a:solidFill>
                    <a:schemeClr val="lt1"/>
                  </a:solidFill>
                  <a:latin typeface="Roboto Thin" panose="02000000000000000000" pitchFamily="2" charset="0"/>
                  <a:ea typeface="Roboto Thin" panose="02000000000000000000" pitchFamily="2" charset="0"/>
                  <a:cs typeface="Overlock"/>
                  <a:sym typeface="Overlock"/>
                </a:rPr>
                <a:t>API</a:t>
              </a:r>
              <a:endParaRPr lang="es-AR" sz="5400" dirty="0">
                <a:solidFill>
                  <a:schemeClr val="lt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Overlock"/>
                <a:sym typeface="Overlock"/>
              </a:endParaRPr>
            </a:p>
          </p:txBody>
        </p:sp>
        <p:sp>
          <p:nvSpPr>
            <p:cNvPr id="5" name="Nube 4"/>
            <p:cNvSpPr/>
            <p:nvPr/>
          </p:nvSpPr>
          <p:spPr>
            <a:xfrm>
              <a:off x="8547142" y="4312174"/>
              <a:ext cx="1534606" cy="1149813"/>
            </a:xfrm>
            <a:prstGeom prst="cloud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147" y="4090195"/>
              <a:ext cx="653228" cy="653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upo 2"/>
            <p:cNvGrpSpPr/>
            <p:nvPr/>
          </p:nvGrpSpPr>
          <p:grpSpPr>
            <a:xfrm>
              <a:off x="8547142" y="5099711"/>
              <a:ext cx="1392509" cy="1174225"/>
              <a:chOff x="10098333" y="4898889"/>
              <a:chExt cx="1392509" cy="1174225"/>
            </a:xfrm>
          </p:grpSpPr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2823" y="4898889"/>
                <a:ext cx="663530" cy="6644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6" name="Google Shape;232;p10"/>
              <p:cNvSpPr txBox="1">
                <a:spLocks/>
              </p:cNvSpPr>
              <p:nvPr/>
            </p:nvSpPr>
            <p:spPr>
              <a:xfrm>
                <a:off x="10098333" y="5513027"/>
                <a:ext cx="1392509" cy="5600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spcBef>
                    <a:spcPts val="0"/>
                  </a:spcBef>
                  <a:buClr>
                    <a:schemeClr val="lt1"/>
                  </a:buClr>
                  <a:buSzPts val="2000"/>
                </a:pPr>
                <a:r>
                  <a:rPr lang="es-AR" sz="1100" dirty="0" smtClean="0">
                    <a:solidFill>
                      <a:schemeClr val="lt1"/>
                    </a:solidFill>
                    <a:latin typeface="Kozuka Gothic Pro H" panose="020B0800000000000000" pitchFamily="34" charset="-128"/>
                    <a:ea typeface="Kozuka Gothic Pro H" panose="020B0800000000000000" pitchFamily="34" charset="-128"/>
                    <a:cs typeface="Overlock"/>
                    <a:sym typeface="Overlock"/>
                  </a:rPr>
                  <a:t>Microsoft</a:t>
                </a:r>
              </a:p>
              <a:p>
                <a:pPr marL="0" indent="0">
                  <a:spcBef>
                    <a:spcPts val="0"/>
                  </a:spcBef>
                  <a:buClr>
                    <a:schemeClr val="lt1"/>
                  </a:buClr>
                  <a:buSzPts val="2000"/>
                </a:pPr>
                <a:r>
                  <a:rPr lang="es-AR" sz="1100" dirty="0" smtClean="0">
                    <a:solidFill>
                      <a:schemeClr val="lt1"/>
                    </a:solidFill>
                    <a:latin typeface="Kozuka Gothic Pro H" panose="020B0800000000000000" pitchFamily="34" charset="-128"/>
                    <a:ea typeface="Kozuka Gothic Pro H" panose="020B0800000000000000" pitchFamily="34" charset="-128"/>
                    <a:cs typeface="Overlock"/>
                    <a:sym typeface="Overlock"/>
                  </a:rPr>
                  <a:t>Vision</a:t>
                </a:r>
                <a:endParaRPr lang="es-AR" sz="2000" dirty="0">
                  <a:solidFill>
                    <a:schemeClr val="lt1"/>
                  </a:solidFill>
                  <a:latin typeface="Kozuka Gothic Pro H" panose="020B0800000000000000" pitchFamily="34" charset="-128"/>
                  <a:ea typeface="Kozuka Gothic Pro H" panose="020B0800000000000000" pitchFamily="34" charset="-128"/>
                  <a:cs typeface="Overlock"/>
                  <a:sym typeface="Overlock"/>
                </a:endParaRPr>
              </a:p>
            </p:txBody>
          </p:sp>
        </p:grpSp>
      </p:grpSp>
      <p:pic>
        <p:nvPicPr>
          <p:cNvPr id="27" name="Imagen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42" y="1832242"/>
            <a:ext cx="1274174" cy="1213209"/>
          </a:xfrm>
          <a:prstGeom prst="rect">
            <a:avLst/>
          </a:prstGeom>
          <a:effectLst/>
        </p:spPr>
      </p:pic>
      <p:sp>
        <p:nvSpPr>
          <p:cNvPr id="42" name="Flecha derecha 41"/>
          <p:cNvSpPr/>
          <p:nvPr/>
        </p:nvSpPr>
        <p:spPr>
          <a:xfrm rot="10800000">
            <a:off x="7170821" y="2363680"/>
            <a:ext cx="729541" cy="599526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39" y="1650712"/>
            <a:ext cx="2057555" cy="4045700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4096145" y="3644451"/>
            <a:ext cx="3356971" cy="672060"/>
            <a:chOff x="-531221" y="3129549"/>
            <a:chExt cx="12191999" cy="244081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pic>
          <p:nvPicPr>
            <p:cNvPr id="48" name="Google Shape;90;p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531221" y="3129549"/>
              <a:ext cx="12191999" cy="2440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91;p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360438" y="3700774"/>
              <a:ext cx="238127" cy="37483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50" name="Google Shape;9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66897" y="2657633"/>
            <a:ext cx="568505" cy="99604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46" y="4522944"/>
            <a:ext cx="847969" cy="847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30" y="4811496"/>
            <a:ext cx="309723" cy="3097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Flecha derecha 32"/>
          <p:cNvSpPr/>
          <p:nvPr/>
        </p:nvSpPr>
        <p:spPr>
          <a:xfrm rot="10800000">
            <a:off x="7103922" y="4631610"/>
            <a:ext cx="729541" cy="599526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Flecha derecha 33"/>
          <p:cNvSpPr/>
          <p:nvPr/>
        </p:nvSpPr>
        <p:spPr>
          <a:xfrm>
            <a:off x="3598130" y="2357870"/>
            <a:ext cx="729541" cy="599526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Flecha derecha 34"/>
          <p:cNvSpPr/>
          <p:nvPr/>
        </p:nvSpPr>
        <p:spPr>
          <a:xfrm>
            <a:off x="3598130" y="4631610"/>
            <a:ext cx="729541" cy="599526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lipse 42"/>
          <p:cNvSpPr/>
          <p:nvPr/>
        </p:nvSpPr>
        <p:spPr>
          <a:xfrm>
            <a:off x="909122" y="3878279"/>
            <a:ext cx="1624668" cy="159807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Elipse 41"/>
          <p:cNvSpPr/>
          <p:nvPr/>
        </p:nvSpPr>
        <p:spPr>
          <a:xfrm>
            <a:off x="3581457" y="2086295"/>
            <a:ext cx="1624668" cy="159807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3" name="Google Shape;313;p15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629625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Futuro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5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486137" y="152400"/>
            <a:ext cx="1158180" cy="6603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8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en el</a:t>
            </a:r>
            <a:endParaRPr sz="48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7" name="Google Shape;237;p10"/>
          <p:cNvSpPr txBox="1"/>
          <p:nvPr/>
        </p:nvSpPr>
        <p:spPr>
          <a:xfrm>
            <a:off x="645965" y="3462056"/>
            <a:ext cx="2135201" cy="33851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s-AR" sz="16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eCommerce</a:t>
            </a:r>
            <a:endParaRPr lang="es-AR" sz="16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8" name="Google Shape;237;p10"/>
          <p:cNvSpPr txBox="1"/>
          <p:nvPr/>
        </p:nvSpPr>
        <p:spPr>
          <a:xfrm>
            <a:off x="3223224" y="1440195"/>
            <a:ext cx="2341134" cy="58473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s-AR" sz="16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Logros y </a:t>
            </a:r>
          </a:p>
          <a:p>
            <a:pPr lvl="0" algn="ctr"/>
            <a:r>
              <a:rPr lang="es-AR" sz="16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Recompensas</a:t>
            </a:r>
          </a:p>
        </p:txBody>
      </p:sp>
      <p:sp>
        <p:nvSpPr>
          <p:cNvPr id="19" name="Google Shape;237;p10"/>
          <p:cNvSpPr txBox="1"/>
          <p:nvPr/>
        </p:nvSpPr>
        <p:spPr>
          <a:xfrm>
            <a:off x="5988384" y="1563305"/>
            <a:ext cx="1901312" cy="33851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s-AR" sz="16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Juegos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45"/>
          <a:stretch/>
        </p:blipFill>
        <p:spPr>
          <a:xfrm>
            <a:off x="3952334" y="5393423"/>
            <a:ext cx="3487829" cy="14645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3" y="3878279"/>
            <a:ext cx="1478591" cy="15446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5" t="277" r="23464" b="-277"/>
          <a:stretch/>
        </p:blipFill>
        <p:spPr>
          <a:xfrm>
            <a:off x="6139135" y="2024930"/>
            <a:ext cx="1599811" cy="1661011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248" y="2232235"/>
            <a:ext cx="1599350" cy="1568335"/>
          </a:xfrm>
          <a:prstGeom prst="rect">
            <a:avLst/>
          </a:prstGeom>
        </p:spPr>
      </p:pic>
      <p:cxnSp>
        <p:nvCxnSpPr>
          <p:cNvPr id="35" name="Conector angular 34"/>
          <p:cNvCxnSpPr>
            <a:stCxn id="43" idx="6"/>
            <a:endCxn id="5" idx="1"/>
          </p:cNvCxnSpPr>
          <p:nvPr/>
        </p:nvCxnSpPr>
        <p:spPr>
          <a:xfrm>
            <a:off x="2533790" y="4677318"/>
            <a:ext cx="1418544" cy="144839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upo 55"/>
          <p:cNvGrpSpPr/>
          <p:nvPr/>
        </p:nvGrpSpPr>
        <p:grpSpPr>
          <a:xfrm>
            <a:off x="8740592" y="3878279"/>
            <a:ext cx="1624668" cy="1679982"/>
            <a:chOff x="9108270" y="1617972"/>
            <a:chExt cx="1624668" cy="1679982"/>
          </a:xfrm>
        </p:grpSpPr>
        <p:sp>
          <p:nvSpPr>
            <p:cNvPr id="64" name="Elipse 63"/>
            <p:cNvSpPr/>
            <p:nvPr/>
          </p:nvSpPr>
          <p:spPr>
            <a:xfrm>
              <a:off x="9108270" y="1699876"/>
              <a:ext cx="1624668" cy="159807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3" name="Imagen 5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194" y="1617972"/>
              <a:ext cx="864183" cy="1152821"/>
            </a:xfrm>
            <a:prstGeom prst="rect">
              <a:avLst/>
            </a:prstGeom>
          </p:spPr>
        </p:pic>
        <p:pic>
          <p:nvPicPr>
            <p:cNvPr id="55" name="Imagen 54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123" y="2475332"/>
              <a:ext cx="1458355" cy="678135"/>
            </a:xfrm>
            <a:prstGeom prst="rect">
              <a:avLst/>
            </a:prstGeom>
          </p:spPr>
        </p:pic>
      </p:grpSp>
      <p:cxnSp>
        <p:nvCxnSpPr>
          <p:cNvPr id="66" name="Conector angular 65"/>
          <p:cNvCxnSpPr>
            <a:stCxn id="5" idx="3"/>
            <a:endCxn id="64" idx="2"/>
          </p:cNvCxnSpPr>
          <p:nvPr/>
        </p:nvCxnSpPr>
        <p:spPr>
          <a:xfrm flipV="1">
            <a:off x="7440163" y="4759222"/>
            <a:ext cx="1300429" cy="136648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angular 76"/>
          <p:cNvCxnSpPr>
            <a:endCxn id="9" idx="4"/>
          </p:cNvCxnSpPr>
          <p:nvPr/>
        </p:nvCxnSpPr>
        <p:spPr>
          <a:xfrm rot="5400000" flipH="1" flipV="1">
            <a:off x="5792422" y="4245237"/>
            <a:ext cx="1705915" cy="587324"/>
          </a:xfrm>
          <a:prstGeom prst="bentConnector3">
            <a:avLst>
              <a:gd name="adj1" fmla="val 47385"/>
            </a:avLst>
          </a:prstGeom>
          <a:ln w="57150">
            <a:solidFill>
              <a:schemeClr val="bg1"/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angular 82"/>
          <p:cNvCxnSpPr>
            <a:endCxn id="12" idx="2"/>
          </p:cNvCxnSpPr>
          <p:nvPr/>
        </p:nvCxnSpPr>
        <p:spPr>
          <a:xfrm rot="16200000" flipV="1">
            <a:off x="3870709" y="4221785"/>
            <a:ext cx="1591285" cy="748856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prstDash val="sysDot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Google Shape;237;p10"/>
          <p:cNvSpPr txBox="1"/>
          <p:nvPr/>
        </p:nvSpPr>
        <p:spPr>
          <a:xfrm>
            <a:off x="8602270" y="3478481"/>
            <a:ext cx="1901312" cy="33851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/>
            <a:r>
              <a:rPr lang="es-AR" sz="16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Donaciones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64115" y="70051"/>
            <a:ext cx="3491811" cy="6865830"/>
          </a:xfrm>
          <a:prstGeom prst="rect">
            <a:avLst/>
          </a:prstGeom>
        </p:spPr>
      </p:pic>
      <p:sp>
        <p:nvSpPr>
          <p:cNvPr id="313" name="Google Shape;313;p15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7570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Sociales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5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0" y="112985"/>
            <a:ext cx="2073166" cy="746236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8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redes</a:t>
            </a:r>
            <a:endParaRPr sz="48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80" y="3784924"/>
            <a:ext cx="1476195" cy="3369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67" y="2804050"/>
            <a:ext cx="1219210" cy="4358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26" y="2756530"/>
            <a:ext cx="443554" cy="443554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5464685" y="2739672"/>
            <a:ext cx="28360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@todaviasirveapp</a:t>
            </a:r>
            <a:endParaRPr lang="es-ES" sz="2800" b="0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336477" y="3768171"/>
            <a:ext cx="294022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8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todaviasirve.app@gmail.com</a:t>
            </a:r>
            <a:endParaRPr lang="es-ES" sz="1800" b="0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62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66752"/>
          </a:xfrm>
          <a:prstGeom prst="rect">
            <a:avLst/>
          </a:prstGeom>
        </p:spPr>
      </p:pic>
      <p:sp>
        <p:nvSpPr>
          <p:cNvPr id="319" name="Google Shape;319;p16"/>
          <p:cNvSpPr txBox="1">
            <a:spLocks noGrp="1"/>
          </p:cNvSpPr>
          <p:nvPr>
            <p:ph type="ctrTitle"/>
          </p:nvPr>
        </p:nvSpPr>
        <p:spPr>
          <a:xfrm>
            <a:off x="3473116" y="2456642"/>
            <a:ext cx="8718882" cy="188209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19"/>
              <a:buFont typeface="Overlock"/>
              <a:buNone/>
            </a:pPr>
            <a:r>
              <a:rPr lang="es-AR" sz="7919" dirty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Gracias</a:t>
            </a:r>
            <a:br>
              <a:rPr lang="es-AR" sz="7919" dirty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</a:br>
            <a:r>
              <a:rPr lang="es-AR" sz="7919" dirty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por su atención</a:t>
            </a:r>
            <a:endParaRPr sz="7919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-7593" y="739201"/>
            <a:ext cx="12191999" cy="2440817"/>
            <a:chOff x="-7593" y="173140"/>
            <a:chExt cx="12191999" cy="2440817"/>
          </a:xfrm>
        </p:grpSpPr>
        <p:pic>
          <p:nvPicPr>
            <p:cNvPr id="100" name="Google Shape;10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84066" y="744365"/>
              <a:ext cx="238127" cy="37483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01" name="Google Shape;10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75352" y="844291"/>
              <a:ext cx="542357" cy="95023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99" name="Google Shape;99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593" y="173140"/>
              <a:ext cx="12191999" cy="24408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2"/>
          <p:cNvSpPr txBox="1"/>
          <p:nvPr/>
        </p:nvSpPr>
        <p:spPr>
          <a:xfrm>
            <a:off x="2357702" y="5527830"/>
            <a:ext cx="2961803" cy="4616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lang="es-AR" sz="2400" b="0" i="0" u="none" strike="noStrike" cap="none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LUCAS RANONI</a:t>
            </a:r>
            <a:endParaRPr sz="2400" b="0" i="0" u="none" strike="noStrike" cap="none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6094761" y="5527830"/>
            <a:ext cx="3846191" cy="4616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lock"/>
              <a:buNone/>
            </a:pPr>
            <a:r>
              <a:rPr lang="es-AR" sz="2400" b="0" i="0" u="none" strike="noStrike" cap="none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ROBERTO FERNÁNDEZ</a:t>
            </a:r>
            <a:endParaRPr sz="2400" b="0" i="0" u="none" strike="noStrike" cap="none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 l="11351" t="18611" r="30090" b="668"/>
          <a:stretch/>
        </p:blipFill>
        <p:spPr>
          <a:xfrm rot="5400000">
            <a:off x="6987317" y="3225956"/>
            <a:ext cx="2061080" cy="2130839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Google Shape;106;p2"/>
          <p:cNvSpPr/>
          <p:nvPr/>
        </p:nvSpPr>
        <p:spPr>
          <a:xfrm rot="-5400000">
            <a:off x="9927112" y="4600861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36921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Equipo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7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-2" y="0"/>
            <a:ext cx="1750425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32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el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" t="2893" r="15229" b="15493"/>
          <a:stretch/>
        </p:blipFill>
        <p:spPr>
          <a:xfrm>
            <a:off x="2838263" y="3267492"/>
            <a:ext cx="2000679" cy="20625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/>
        </p:nvSpPr>
        <p:spPr>
          <a:xfrm>
            <a:off x="5325408" y="986727"/>
            <a:ext cx="6498900" cy="831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AR" sz="4800" b="1" i="1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Exceso de desechos</a:t>
            </a:r>
            <a:endParaRPr sz="4800" b="1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Problema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2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-2" y="0"/>
            <a:ext cx="1811385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32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el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Rectángulo redondeado 8"/>
          <p:cNvSpPr/>
          <p:nvPr/>
        </p:nvSpPr>
        <p:spPr>
          <a:xfrm>
            <a:off x="706309" y="3764884"/>
            <a:ext cx="4036153" cy="221681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</a:rPr>
              <a:t>En Argentina </a:t>
            </a:r>
          </a:p>
          <a:p>
            <a:pPr algn="ctr"/>
            <a:r>
              <a:rPr lang="es-AR" sz="2400" b="1" dirty="0">
                <a:solidFill>
                  <a:schemeClr val="tx1"/>
                </a:solidFill>
              </a:rPr>
              <a:t>SE TIRAN 12 MILLONES</a:t>
            </a:r>
          </a:p>
          <a:p>
            <a:pPr algn="ctr"/>
            <a:r>
              <a:rPr lang="es-AR" sz="2400" b="1" dirty="0">
                <a:solidFill>
                  <a:schemeClr val="tx1"/>
                </a:solidFill>
              </a:rPr>
              <a:t> de botellas por día y solo el </a:t>
            </a:r>
          </a:p>
          <a:p>
            <a:pPr algn="ctr"/>
            <a:r>
              <a:rPr lang="es-AR" sz="2400" b="1" dirty="0">
                <a:solidFill>
                  <a:schemeClr val="tx1"/>
                </a:solidFill>
              </a:rPr>
              <a:t>30% SE REUTILIZA. </a:t>
            </a:r>
            <a:endParaRPr lang="es-AR" sz="2400" b="1" dirty="0" smtClean="0">
              <a:solidFill>
                <a:schemeClr val="tx1"/>
              </a:solidFill>
            </a:endParaRPr>
          </a:p>
          <a:p>
            <a:pPr algn="ctr"/>
            <a:r>
              <a:rPr lang="es-A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(Facultad Ingeniería </a:t>
            </a:r>
            <a:r>
              <a:rPr lang="es-A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Universidad Palermo</a:t>
            </a:r>
            <a:r>
              <a:rPr lang="es-A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s-A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6322097" y="1140539"/>
            <a:ext cx="4743300" cy="831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AR" sz="4800" b="1" i="1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Contaminación</a:t>
            </a:r>
            <a:endParaRPr sz="4800" b="1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Problema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2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-2" y="0"/>
            <a:ext cx="1811385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32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el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Rectángulo redondeado 8"/>
          <p:cNvSpPr/>
          <p:nvPr/>
        </p:nvSpPr>
        <p:spPr>
          <a:xfrm>
            <a:off x="710162" y="3687751"/>
            <a:ext cx="4278933" cy="2482956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</a:rPr>
              <a:t>Los elementos reutilizables que no son tratados de manera adecuada al final de uso suelen terminar en mares ríos o basurales.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/>
        </p:nvSpPr>
        <p:spPr>
          <a:xfrm>
            <a:off x="5214551" y="924205"/>
            <a:ext cx="6870357" cy="8220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s-AR" sz="32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Poca información sobre reutilización</a:t>
            </a:r>
            <a:r>
              <a:rPr lang="es-AR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755" y="1935214"/>
            <a:ext cx="6412639" cy="40148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Problema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3" name="Google Shape;232;p10"/>
          <p:cNvSpPr txBox="1">
            <a:spLocks/>
          </p:cNvSpPr>
          <p:nvPr/>
        </p:nvSpPr>
        <p:spPr>
          <a:xfrm>
            <a:off x="-2" y="0"/>
            <a:ext cx="1811385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000"/>
            </a:pPr>
            <a:r>
              <a:rPr lang="es-AR" sz="320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el</a:t>
            </a:r>
            <a:endParaRPr lang="es-AR"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0" name="Rectángulo redondeado 9"/>
          <p:cNvSpPr/>
          <p:nvPr/>
        </p:nvSpPr>
        <p:spPr>
          <a:xfrm>
            <a:off x="512019" y="3467128"/>
            <a:ext cx="4278933" cy="2482956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AR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El 40% de la basura de la Ciudad de Buenos Aires es plástico, vidrio, tela y demás materiales que pueden ser reutilizados</a:t>
            </a:r>
            <a:r>
              <a:rPr lang="es-AR" sz="2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just"/>
            <a:r>
              <a:rPr lang="es-A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(Facultad Ingeniería </a:t>
            </a:r>
            <a:r>
              <a:rPr lang="es-A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s-AR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niversidad Buenos Aires).</a:t>
            </a:r>
            <a:endParaRPr lang="es-A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74" y="1383865"/>
            <a:ext cx="2236676" cy="4397899"/>
          </a:xfrm>
          <a:prstGeom prst="rect">
            <a:avLst/>
          </a:prstGeom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5115" y="2516959"/>
            <a:ext cx="572320" cy="2069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55" name="Google Shape;155;p6"/>
          <p:cNvCxnSpPr/>
          <p:nvPr/>
        </p:nvCxnSpPr>
        <p:spPr>
          <a:xfrm>
            <a:off x="1885307" y="3582815"/>
            <a:ext cx="123825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56" name="Google Shape;156;p6"/>
          <p:cNvSpPr/>
          <p:nvPr/>
        </p:nvSpPr>
        <p:spPr>
          <a:xfrm>
            <a:off x="3523607" y="3419475"/>
            <a:ext cx="409575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 rot="10800000">
            <a:off x="8679271" y="2205030"/>
            <a:ext cx="447937" cy="7310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74989" y="1709509"/>
            <a:ext cx="468260" cy="870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 rot="12499723">
            <a:off x="8258272" y="2104488"/>
            <a:ext cx="447937" cy="7310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589670" flipH="1">
            <a:off x="8449376" y="1638757"/>
            <a:ext cx="459790" cy="855048"/>
          </a:xfrm>
          <a:prstGeom prst="rect">
            <a:avLst/>
          </a:prstGeom>
          <a:blipFill rotWithShape="1">
            <a:blip r:embed="rId8">
              <a:alphaModFix amt="10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 rot="8841634">
            <a:off x="9102866" y="2086279"/>
            <a:ext cx="447937" cy="7310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9805244" flipH="1">
            <a:off x="8892227" y="1648306"/>
            <a:ext cx="459790" cy="8550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7" name="Google Shape;167;p6"/>
          <p:cNvSpPr/>
          <p:nvPr/>
        </p:nvSpPr>
        <p:spPr>
          <a:xfrm rot="-2109755">
            <a:off x="7062096" y="2815771"/>
            <a:ext cx="409575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6"/>
          <p:cNvGrpSpPr/>
          <p:nvPr/>
        </p:nvGrpSpPr>
        <p:grpSpPr>
          <a:xfrm>
            <a:off x="7990628" y="3742041"/>
            <a:ext cx="1908036" cy="1667238"/>
            <a:chOff x="7768527" y="3876029"/>
            <a:chExt cx="2075441" cy="1813516"/>
          </a:xfrm>
        </p:grpSpPr>
        <p:pic>
          <p:nvPicPr>
            <p:cNvPr id="169" name="Google Shape;169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221047" y="4006963"/>
              <a:ext cx="622921" cy="11593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70" name="Google Shape;170;p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492060" y="3876029"/>
              <a:ext cx="614090" cy="121631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71" name="Google Shape;171;p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768527" y="3982661"/>
              <a:ext cx="561828" cy="109790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72" name="Google Shape;172;p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535548" y="4855093"/>
              <a:ext cx="473682" cy="8344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73" name="Google Shape;173;p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9276169" y="4851606"/>
              <a:ext cx="473682" cy="8344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74" name="Google Shape;174;p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816142" y="4854358"/>
              <a:ext cx="473682" cy="8344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76" name="Google Shape;176;p6"/>
          <p:cNvSpPr/>
          <p:nvPr/>
        </p:nvSpPr>
        <p:spPr>
          <a:xfrm rot="2164734">
            <a:off x="7092572" y="3899081"/>
            <a:ext cx="409575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93350" y="3504286"/>
            <a:ext cx="488104" cy="8598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4769" y="2555059"/>
            <a:ext cx="485266" cy="9024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 rot="10800000">
            <a:off x="5961851" y="2624774"/>
            <a:ext cx="447937" cy="7310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5" name="Google Shape;175;p6"/>
          <p:cNvSpPr/>
          <p:nvPr/>
        </p:nvSpPr>
        <p:spPr>
          <a:xfrm>
            <a:off x="5401113" y="2830226"/>
            <a:ext cx="431515" cy="431515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848189" y="3582815"/>
            <a:ext cx="717709" cy="13357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8" name="Google Shape;178;p6"/>
          <p:cNvSpPr/>
          <p:nvPr/>
        </p:nvSpPr>
        <p:spPr>
          <a:xfrm>
            <a:off x="5373400" y="3696275"/>
            <a:ext cx="431515" cy="431515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72339" y="2014716"/>
            <a:ext cx="294970" cy="2949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Google Shape;180;p6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Propuesta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41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486136" y="0"/>
            <a:ext cx="1728979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32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nuestra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33" name="Google Shape;234;p10"/>
          <p:cNvSpPr txBox="1"/>
          <p:nvPr/>
        </p:nvSpPr>
        <p:spPr>
          <a:xfrm>
            <a:off x="4701912" y="6086528"/>
            <a:ext cx="1967075" cy="46162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Reutilizar</a:t>
            </a:r>
            <a:endParaRPr sz="2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296" y="1398241"/>
            <a:ext cx="4785142" cy="47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Funciona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11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486136" y="0"/>
            <a:ext cx="1400537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32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como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234;p10"/>
          <p:cNvSpPr txBox="1"/>
          <p:nvPr/>
        </p:nvSpPr>
        <p:spPr>
          <a:xfrm>
            <a:off x="1873329" y="6170707"/>
            <a:ext cx="1967075" cy="46162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Identificación</a:t>
            </a:r>
            <a:endParaRPr sz="2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6705819" y="1398241"/>
            <a:ext cx="4881329" cy="4753545"/>
            <a:chOff x="3157284" y="1063173"/>
            <a:chExt cx="5404692" cy="5263207"/>
          </a:xfrm>
        </p:grpSpPr>
        <p:pic>
          <p:nvPicPr>
            <p:cNvPr id="14" name="Google Shape;199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57284" y="1063173"/>
              <a:ext cx="5404692" cy="5263207"/>
            </a:xfrm>
            <a:prstGeom prst="ellipse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5" name="Google Shape;200;p8"/>
            <p:cNvSpPr txBox="1"/>
            <p:nvPr/>
          </p:nvSpPr>
          <p:spPr>
            <a:xfrm>
              <a:off x="4863658" y="1473527"/>
              <a:ext cx="2010578" cy="460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0" i="0" u="none" strike="noStrike" cap="none" dirty="0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LAMPARITA</a:t>
              </a:r>
              <a:endParaRPr sz="1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6" name="Google Shape;201;p8"/>
            <p:cNvSpPr txBox="1"/>
            <p:nvPr/>
          </p:nvSpPr>
          <p:spPr>
            <a:xfrm>
              <a:off x="4461541" y="2193459"/>
              <a:ext cx="295252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 b="0" i="0" u="none" strike="noStrike" cap="none">
                  <a:solidFill>
                    <a:schemeClr val="accent1"/>
                  </a:solidFill>
                  <a:latin typeface="Overlock"/>
                  <a:ea typeface="Overlock"/>
                  <a:cs typeface="Overlock"/>
                  <a:sym typeface="Overlock"/>
                </a:rPr>
                <a:t>Opciones:</a:t>
              </a:r>
              <a:endParaRPr sz="20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7" name="Google Shape;202;p8"/>
            <p:cNvSpPr txBox="1"/>
            <p:nvPr/>
          </p:nvSpPr>
          <p:spPr>
            <a:xfrm>
              <a:off x="4446315" y="2752403"/>
              <a:ext cx="2952521" cy="42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82563" marR="0" lvl="0" indent="-182563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Char char="•"/>
              </a:pPr>
              <a:r>
                <a:rPr lang="es-AR" sz="1800" dirty="0">
                  <a:solidFill>
                    <a:schemeClr val="accent1"/>
                  </a:solidFill>
                  <a:latin typeface="Overlock"/>
                  <a:ea typeface="Overlock"/>
                  <a:cs typeface="Overlock"/>
                  <a:sym typeface="Overlock"/>
                </a:rPr>
                <a:t>Lamparita Macetero</a:t>
              </a:r>
              <a:endParaRPr sz="18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8" name="Google Shape;203;p8"/>
            <p:cNvSpPr txBox="1"/>
            <p:nvPr/>
          </p:nvSpPr>
          <p:spPr>
            <a:xfrm>
              <a:off x="4446674" y="3253571"/>
              <a:ext cx="2952521" cy="408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82563" marR="0" lvl="0" indent="-182563" algn="l" rtl="0"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2000"/>
                <a:buFont typeface="Arial"/>
                <a:buChar char="•"/>
              </a:pPr>
              <a:r>
                <a:rPr lang="es-AR" sz="1800" u="sng" dirty="0">
                  <a:solidFill>
                    <a:srgbClr val="2E75B5"/>
                  </a:solidFill>
                  <a:latin typeface="Overlock"/>
                  <a:ea typeface="Overlock"/>
                  <a:cs typeface="Overlock"/>
                  <a:sym typeface="Overlock"/>
                </a:rPr>
                <a:t>Lamparita </a:t>
              </a:r>
              <a:r>
                <a:rPr lang="es-AR" sz="1800" u="sng" dirty="0" smtClean="0">
                  <a:solidFill>
                    <a:srgbClr val="2E75B5"/>
                  </a:solidFill>
                  <a:latin typeface="Overlock"/>
                  <a:ea typeface="Overlock"/>
                  <a:cs typeface="Overlock"/>
                  <a:sym typeface="Overlock"/>
                </a:rPr>
                <a:t>Vela</a:t>
              </a:r>
              <a:endParaRPr sz="1800" u="sng" dirty="0">
                <a:solidFill>
                  <a:srgbClr val="2E75B5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9" name="Google Shape;204;p8"/>
            <p:cNvSpPr txBox="1"/>
            <p:nvPr/>
          </p:nvSpPr>
          <p:spPr>
            <a:xfrm>
              <a:off x="4454286" y="3799214"/>
              <a:ext cx="2952521" cy="408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82563" marR="0" lvl="0" indent="-182563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"/>
                <a:buChar char="•"/>
              </a:pPr>
              <a:r>
                <a:rPr lang="es-AR" sz="1800" dirty="0">
                  <a:solidFill>
                    <a:schemeClr val="accent1"/>
                  </a:solidFill>
                  <a:latin typeface="Overlock"/>
                  <a:ea typeface="Overlock"/>
                  <a:cs typeface="Overlock"/>
                  <a:sym typeface="Overlock"/>
                </a:rPr>
                <a:t>Lamparita </a:t>
              </a:r>
              <a:r>
                <a:rPr lang="es-AR" sz="1800" dirty="0" smtClean="0">
                  <a:solidFill>
                    <a:schemeClr val="accent1"/>
                  </a:solidFill>
                  <a:latin typeface="Overlock"/>
                  <a:ea typeface="Overlock"/>
                  <a:cs typeface="Overlock"/>
                  <a:sym typeface="Overlock"/>
                </a:rPr>
                <a:t>Portalápiz</a:t>
              </a:r>
              <a:endParaRPr sz="18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20" name="Google Shape;234;p10"/>
          <p:cNvSpPr txBox="1"/>
          <p:nvPr/>
        </p:nvSpPr>
        <p:spPr>
          <a:xfrm>
            <a:off x="8162947" y="6168899"/>
            <a:ext cx="1967075" cy="46162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Resultados</a:t>
            </a:r>
            <a:endParaRPr sz="2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21" name="Google Shape;167;p6"/>
          <p:cNvSpPr/>
          <p:nvPr/>
        </p:nvSpPr>
        <p:spPr>
          <a:xfrm>
            <a:off x="5610463" y="3259178"/>
            <a:ext cx="742211" cy="927426"/>
          </a:xfrm>
          <a:prstGeom prst="rightArrow">
            <a:avLst>
              <a:gd name="adj1" fmla="val 50000"/>
              <a:gd name="adj2" fmla="val 68882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9"/>
          <p:cNvGrpSpPr/>
          <p:nvPr/>
        </p:nvGrpSpPr>
        <p:grpSpPr>
          <a:xfrm>
            <a:off x="2130417" y="1007135"/>
            <a:ext cx="5450788" cy="5450788"/>
            <a:chOff x="3276731" y="1015875"/>
            <a:chExt cx="5450788" cy="5450788"/>
          </a:xfrm>
        </p:grpSpPr>
        <p:pic>
          <p:nvPicPr>
            <p:cNvPr id="215" name="Google Shape;215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731" y="1015875"/>
              <a:ext cx="5450788" cy="5450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46905" y="4919697"/>
              <a:ext cx="528215" cy="131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9"/>
          <p:cNvSpPr/>
          <p:nvPr/>
        </p:nvSpPr>
        <p:spPr>
          <a:xfrm>
            <a:off x="9241696" y="3177389"/>
            <a:ext cx="333487" cy="3334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9661242" y="3177389"/>
            <a:ext cx="333487" cy="3334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10080788" y="3177389"/>
            <a:ext cx="333487" cy="3334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0511093" y="3177389"/>
            <a:ext cx="333487" cy="3334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0941399" y="3177389"/>
            <a:ext cx="333487" cy="3334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Funciona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20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486136" y="0"/>
            <a:ext cx="1400537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32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como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01" y="4565893"/>
            <a:ext cx="1956986" cy="1414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/>
          <p:cNvGrpSpPr/>
          <p:nvPr/>
        </p:nvGrpSpPr>
        <p:grpSpPr>
          <a:xfrm>
            <a:off x="9470645" y="1084682"/>
            <a:ext cx="1674261" cy="1366723"/>
            <a:chOff x="9470645" y="1084682"/>
            <a:chExt cx="1674261" cy="1366723"/>
          </a:xfrm>
        </p:grpSpPr>
        <p:sp>
          <p:nvSpPr>
            <p:cNvPr id="217" name="Google Shape;217;p9"/>
            <p:cNvSpPr/>
            <p:nvPr/>
          </p:nvSpPr>
          <p:spPr>
            <a:xfrm>
              <a:off x="9600393" y="1084682"/>
              <a:ext cx="1300551" cy="871369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7;p10"/>
            <p:cNvSpPr txBox="1"/>
            <p:nvPr/>
          </p:nvSpPr>
          <p:spPr>
            <a:xfrm>
              <a:off x="9470645" y="2082114"/>
              <a:ext cx="1674261" cy="36929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dirty="0" smtClean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Comentar</a:t>
              </a:r>
              <a:endParaRPr sz="1100" dirty="0"/>
            </a:p>
          </p:txBody>
        </p:sp>
      </p:grpSp>
      <p:sp>
        <p:nvSpPr>
          <p:cNvPr id="26" name="Google Shape;237;p10"/>
          <p:cNvSpPr txBox="1"/>
          <p:nvPr/>
        </p:nvSpPr>
        <p:spPr>
          <a:xfrm>
            <a:off x="9408439" y="3547883"/>
            <a:ext cx="1674261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Puntuar</a:t>
            </a:r>
            <a:endParaRPr sz="1100" dirty="0"/>
          </a:p>
        </p:txBody>
      </p:sp>
      <p:sp>
        <p:nvSpPr>
          <p:cNvPr id="27" name="Google Shape;237;p10"/>
          <p:cNvSpPr txBox="1"/>
          <p:nvPr/>
        </p:nvSpPr>
        <p:spPr>
          <a:xfrm>
            <a:off x="9414593" y="5835701"/>
            <a:ext cx="1674261" cy="369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Compartir</a:t>
            </a:r>
            <a:endParaRPr sz="1100" dirty="0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3" name="Google Shape;234;p10"/>
          <p:cNvSpPr txBox="1"/>
          <p:nvPr/>
        </p:nvSpPr>
        <p:spPr>
          <a:xfrm>
            <a:off x="3626087" y="6396371"/>
            <a:ext cx="2459447" cy="46162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Transformación</a:t>
            </a:r>
            <a:endParaRPr sz="2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28" name="Google Shape;167;p6"/>
          <p:cNvSpPr/>
          <p:nvPr/>
        </p:nvSpPr>
        <p:spPr>
          <a:xfrm rot="20393240">
            <a:off x="7437688" y="1849901"/>
            <a:ext cx="1814860" cy="5461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67;p6"/>
          <p:cNvSpPr/>
          <p:nvPr/>
        </p:nvSpPr>
        <p:spPr>
          <a:xfrm>
            <a:off x="7686475" y="3177389"/>
            <a:ext cx="1359673" cy="5461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67;p6"/>
          <p:cNvSpPr/>
          <p:nvPr/>
        </p:nvSpPr>
        <p:spPr>
          <a:xfrm rot="1313601">
            <a:off x="7649737" y="4676506"/>
            <a:ext cx="1822580" cy="5461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E0B2"/>
            </a:gs>
            <a:gs pos="46000">
              <a:srgbClr val="75B54B"/>
            </a:gs>
            <a:gs pos="100000">
              <a:srgbClr val="43672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 rot="10800000" flipH="1">
            <a:off x="-3" y="-10"/>
            <a:ext cx="11065400" cy="1629627"/>
          </a:xfrm>
          <a:prstGeom prst="rtTriangl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 txBox="1">
            <a:spLocks noGrp="1"/>
          </p:cNvSpPr>
          <p:nvPr>
            <p:ph type="ctrTitle"/>
          </p:nvPr>
        </p:nvSpPr>
        <p:spPr>
          <a:xfrm>
            <a:off x="203200" y="-7"/>
            <a:ext cx="11988800" cy="148336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r>
              <a:rPr lang="es-AR" sz="5400" dirty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Beneficios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232" name="Google Shape;232;p10"/>
          <p:cNvSpPr txBox="1">
            <a:spLocks noGrp="1"/>
          </p:cNvSpPr>
          <p:nvPr>
            <p:ph type="subTitle" idx="1"/>
          </p:nvPr>
        </p:nvSpPr>
        <p:spPr>
          <a:xfrm>
            <a:off x="2" y="0"/>
            <a:ext cx="1920238" cy="81279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3200" dirty="0">
                <a:solidFill>
                  <a:schemeClr val="lt1"/>
                </a:solidFill>
                <a:latin typeface="Berlin Sans FB" panose="020E0602020502020306" pitchFamily="34" charset="0"/>
                <a:ea typeface="Overlock"/>
                <a:cs typeface="Overlock"/>
                <a:sym typeface="Overlock"/>
              </a:rPr>
              <a:t>los</a:t>
            </a:r>
            <a:endParaRPr sz="5400" dirty="0">
              <a:solidFill>
                <a:schemeClr val="lt1"/>
              </a:solidFill>
              <a:latin typeface="Berlin Sans FB" panose="020E0602020502020306" pitchFamily="34" charset="0"/>
              <a:ea typeface="Overlock"/>
              <a:cs typeface="Overlock"/>
              <a:sym typeface="Overlock"/>
            </a:endParaRPr>
          </a:p>
        </p:txBody>
      </p:sp>
      <p:sp>
        <p:nvSpPr>
          <p:cNvPr id="241" name="Google Shape;241;p10"/>
          <p:cNvSpPr/>
          <p:nvPr/>
        </p:nvSpPr>
        <p:spPr>
          <a:xfrm rot="-5400000">
            <a:off x="9927112" y="4593106"/>
            <a:ext cx="876296" cy="3653481"/>
          </a:xfrm>
          <a:prstGeom prst="rtTriangl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78" y="6170707"/>
            <a:ext cx="327061" cy="567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o 4"/>
          <p:cNvGrpSpPr/>
          <p:nvPr/>
        </p:nvGrpSpPr>
        <p:grpSpPr>
          <a:xfrm>
            <a:off x="1493574" y="1772597"/>
            <a:ext cx="2833632" cy="2106190"/>
            <a:chOff x="2611454" y="1355117"/>
            <a:chExt cx="2833632" cy="2106190"/>
          </a:xfrm>
        </p:grpSpPr>
        <p:pic>
          <p:nvPicPr>
            <p:cNvPr id="239" name="Google Shape;239;p10"/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2843682" y="1355117"/>
              <a:ext cx="2106190" cy="210619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7" name="Google Shape;237;p10"/>
            <p:cNvSpPr txBox="1"/>
            <p:nvPr/>
          </p:nvSpPr>
          <p:spPr>
            <a:xfrm>
              <a:off x="2611454" y="2653607"/>
              <a:ext cx="2833632" cy="7078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 dirty="0" smtClean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verlock"/>
                  <a:ea typeface="Overlock"/>
                  <a:cs typeface="Overlock"/>
                  <a:sym typeface="Overlock"/>
                </a:rPr>
                <a:t>Aporte </a:t>
              </a:r>
              <a:r>
                <a:rPr lang="es-AR" sz="2000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verlock"/>
                  <a:ea typeface="Overlock"/>
                  <a:cs typeface="Overlock"/>
                  <a:sym typeface="Overlock"/>
                </a:rPr>
                <a:t>a </a:t>
              </a:r>
              <a:r>
                <a:rPr lang="es-AR" sz="2000" dirty="0" smtClean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verlock"/>
                  <a:ea typeface="Overlock"/>
                  <a:cs typeface="Overlock"/>
                  <a:sym typeface="Overlock"/>
                </a:rPr>
                <a:t>la Economía domestica</a:t>
              </a:r>
              <a:endParaRPr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3713971" y="3265319"/>
            <a:ext cx="2568402" cy="1595686"/>
            <a:chOff x="589382" y="3550000"/>
            <a:chExt cx="2568402" cy="1595686"/>
          </a:xfrm>
        </p:grpSpPr>
        <p:pic>
          <p:nvPicPr>
            <p:cNvPr id="240" name="Google Shape;240;p10"/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216801" y="3550000"/>
              <a:ext cx="1313565" cy="12417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Google Shape;237;p10"/>
            <p:cNvSpPr txBox="1"/>
            <p:nvPr/>
          </p:nvSpPr>
          <p:spPr>
            <a:xfrm>
              <a:off x="589382" y="4437840"/>
              <a:ext cx="2568402" cy="7078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lvl="0" algn="ctr"/>
              <a:r>
                <a:rPr lang="es-AR" sz="2000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verlock"/>
                  <a:ea typeface="Overlock"/>
                  <a:cs typeface="Overlock"/>
                  <a:sym typeface="Overlock"/>
                </a:rPr>
                <a:t>Reducción en tiempo de búsqueda</a:t>
              </a:r>
              <a:endPara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1286172" y="4381544"/>
            <a:ext cx="2985450" cy="1620362"/>
            <a:chOff x="2737012" y="4573290"/>
            <a:chExt cx="2985450" cy="1620362"/>
          </a:xfrm>
        </p:grpSpPr>
        <p:pic>
          <p:nvPicPr>
            <p:cNvPr id="238" name="Google Shape;238;p10"/>
            <p:cNvPicPr preferRelativeResize="0"/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3509602" y="4573290"/>
              <a:ext cx="1440270" cy="13397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7" name="Google Shape;237;p10"/>
            <p:cNvSpPr txBox="1"/>
            <p:nvPr/>
          </p:nvSpPr>
          <p:spPr>
            <a:xfrm>
              <a:off x="2737012" y="5485806"/>
              <a:ext cx="2985450" cy="7078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lvl="0" algn="ctr"/>
              <a:r>
                <a:rPr lang="es-AR" sz="2000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verlock"/>
                  <a:ea typeface="Overlock"/>
                  <a:cs typeface="Overlock"/>
                  <a:sym typeface="Overlock"/>
                </a:rPr>
                <a:t>Información </a:t>
              </a:r>
              <a:r>
                <a:rPr lang="es-AR" sz="2000" dirty="0" smtClean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verlock"/>
                  <a:ea typeface="Overlock"/>
                  <a:cs typeface="Overlock"/>
                  <a:sym typeface="Overlock"/>
                </a:rPr>
                <a:t>validada</a:t>
              </a:r>
            </a:p>
            <a:p>
              <a:pPr lvl="0" algn="ctr"/>
              <a:r>
                <a:rPr lang="es-AR" sz="2000" dirty="0" smtClean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verlock"/>
                  <a:ea typeface="Overlock"/>
                  <a:cs typeface="Overlock"/>
                  <a:sym typeface="Overlock"/>
                </a:rPr>
                <a:t>por </a:t>
              </a:r>
              <a:r>
                <a:rPr lang="es-AR" sz="2000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verlock"/>
                  <a:ea typeface="Overlock"/>
                  <a:cs typeface="Overlock"/>
                  <a:sym typeface="Overlock"/>
                </a:rPr>
                <a:t>usuarios</a:t>
              </a:r>
            </a:p>
          </p:txBody>
        </p:sp>
      </p:grpSp>
      <p:sp>
        <p:nvSpPr>
          <p:cNvPr id="20" name="Google Shape;234;p10"/>
          <p:cNvSpPr txBox="1"/>
          <p:nvPr/>
        </p:nvSpPr>
        <p:spPr>
          <a:xfrm>
            <a:off x="2252268" y="1561302"/>
            <a:ext cx="2921964" cy="46162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u="sng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USUARIO</a:t>
            </a:r>
            <a:endParaRPr u="sng" dirty="0"/>
          </a:p>
        </p:txBody>
      </p:sp>
      <p:grpSp>
        <p:nvGrpSpPr>
          <p:cNvPr id="7" name="Grupo 6"/>
          <p:cNvGrpSpPr/>
          <p:nvPr/>
        </p:nvGrpSpPr>
        <p:grpSpPr>
          <a:xfrm>
            <a:off x="6725692" y="2473736"/>
            <a:ext cx="4079758" cy="3598158"/>
            <a:chOff x="6757223" y="2498886"/>
            <a:chExt cx="4079758" cy="3598158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789" y="2498886"/>
              <a:ext cx="1672626" cy="3598158"/>
            </a:xfrm>
            <a:prstGeom prst="rect">
              <a:avLst/>
            </a:prstGeom>
          </p:spPr>
        </p:pic>
        <p:sp>
          <p:nvSpPr>
            <p:cNvPr id="234" name="Google Shape;234;p10"/>
            <p:cNvSpPr txBox="1"/>
            <p:nvPr/>
          </p:nvSpPr>
          <p:spPr>
            <a:xfrm>
              <a:off x="6757223" y="2639497"/>
              <a:ext cx="4079758" cy="31700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 dirty="0" smtClean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Consumo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 dirty="0" smtClean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de </a:t>
              </a:r>
              <a:r>
                <a:rPr lang="es-AR" sz="2000" dirty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recursos</a:t>
              </a:r>
              <a:endParaRPr sz="20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AR" sz="20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AR" sz="20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 dirty="0" smtClean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Producción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 dirty="0" smtClean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de </a:t>
              </a:r>
              <a:r>
                <a:rPr lang="es-AR" sz="2000" dirty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desechos</a:t>
              </a:r>
              <a:endParaRPr sz="2000" dirty="0"/>
            </a:p>
            <a:p>
              <a:pPr marL="285750" marR="0" lvl="0" indent="-13335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lang="es-AR" sz="2000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285750" marR="0" lvl="0" indent="-13335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0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 dirty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C</a:t>
              </a:r>
              <a:r>
                <a:rPr lang="es-AR" sz="2000" dirty="0" smtClean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ontaminación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 dirty="0" smtClean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ambiental</a:t>
              </a:r>
              <a:endParaRPr sz="20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22" name="Google Shape;234;p10"/>
          <p:cNvSpPr txBox="1"/>
          <p:nvPr/>
        </p:nvSpPr>
        <p:spPr>
          <a:xfrm>
            <a:off x="7304589" y="1561044"/>
            <a:ext cx="2921964" cy="46162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u="sng" dirty="0" smtClean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MEDIO AMBIENTE</a:t>
            </a: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3872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1002</Words>
  <Application>Microsoft Office PowerPoint</Application>
  <PresentationFormat>Panorámica</PresentationFormat>
  <Paragraphs>177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Berlin Sans FB</vt:lpstr>
      <vt:lpstr>Calibri</vt:lpstr>
      <vt:lpstr>Kozuka Gothic Pro H</vt:lpstr>
      <vt:lpstr>Noto Sans Symbols</vt:lpstr>
      <vt:lpstr>Overlock</vt:lpstr>
      <vt:lpstr>Roboto Thin</vt:lpstr>
      <vt:lpstr>Tema de Office</vt:lpstr>
      <vt:lpstr>Presentación de PowerPoint</vt:lpstr>
      <vt:lpstr>Equipo</vt:lpstr>
      <vt:lpstr>Problema</vt:lpstr>
      <vt:lpstr>Problema</vt:lpstr>
      <vt:lpstr>Problema</vt:lpstr>
      <vt:lpstr>Propuesta</vt:lpstr>
      <vt:lpstr>Funciona</vt:lpstr>
      <vt:lpstr>Funciona</vt:lpstr>
      <vt:lpstr>Beneficios</vt:lpstr>
      <vt:lpstr>Competencia</vt:lpstr>
      <vt:lpstr>Negocio</vt:lpstr>
      <vt:lpstr>Relevamiento</vt:lpstr>
      <vt:lpstr>Tecnología</vt:lpstr>
      <vt:lpstr>Futuro</vt:lpstr>
      <vt:lpstr>Sociales</vt:lpstr>
      <vt:lpstr>Gracias por su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rober</dc:creator>
  <cp:lastModifiedBy>Lucas Ariel Ranoni</cp:lastModifiedBy>
  <cp:revision>66</cp:revision>
  <dcterms:modified xsi:type="dcterms:W3CDTF">2019-07-10T02:45:23Z</dcterms:modified>
</cp:coreProperties>
</file>